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409" r:id="rId2"/>
    <p:sldId id="410" r:id="rId3"/>
    <p:sldId id="411" r:id="rId4"/>
    <p:sldId id="412" r:id="rId5"/>
    <p:sldId id="417" r:id="rId6"/>
    <p:sldId id="384" r:id="rId7"/>
    <p:sldId id="387" r:id="rId8"/>
    <p:sldId id="299" r:id="rId9"/>
    <p:sldId id="388" r:id="rId10"/>
    <p:sldId id="406" r:id="rId11"/>
    <p:sldId id="405" r:id="rId12"/>
    <p:sldId id="403" r:id="rId13"/>
    <p:sldId id="407" r:id="rId14"/>
    <p:sldId id="404" r:id="rId15"/>
    <p:sldId id="398" r:id="rId16"/>
    <p:sldId id="413" r:id="rId17"/>
    <p:sldId id="390" r:id="rId18"/>
    <p:sldId id="415" r:id="rId19"/>
    <p:sldId id="416" r:id="rId20"/>
    <p:sldId id="402" r:id="rId21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Gidole" panose="02000503000000000000" pitchFamily="2" charset="0"/>
      <p:regular r:id="rId31"/>
    </p:embeddedFont>
    <p:embeddedFont>
      <p:font typeface="League Spartan" panose="020B0604020202020204" charset="0"/>
      <p:regular r:id="rId32"/>
    </p:embeddedFont>
    <p:embeddedFont>
      <p:font typeface="Open Sans Extra Bold" panose="020B0604020202020204" charset="0"/>
      <p:regular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Roboto Mono" pitchFamily="2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rge Mount" initials="GM" lastIdx="7" clrIdx="0">
    <p:extLst>
      <p:ext uri="{19B8F6BF-5375-455C-9EA6-DF929625EA0E}">
        <p15:presenceInfo xmlns:p15="http://schemas.microsoft.com/office/powerpoint/2012/main" userId="57d2ab2a84d54c8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3338"/>
    <a:srgbClr val="3D3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8" autoAdjust="0"/>
    <p:restoredTop sz="79213" autoAdjust="0"/>
  </p:normalViewPr>
  <p:slideViewPr>
    <p:cSldViewPr>
      <p:cViewPr varScale="1">
        <p:scale>
          <a:sx n="37" d="100"/>
          <a:sy n="37" d="100"/>
        </p:scale>
        <p:origin x="1088" y="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9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14T20:19:50.227" idx="5">
    <p:pos x="10051" y="365"/>
    <p:text>Add some scripting here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jpeg>
</file>

<file path=ppt/media/image11.jpe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98A70-FA8C-4354-959C-C70678AC9BCF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500C5-13F7-48FC-8160-C29AECF6C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50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https://swiy.co/musopen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013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R functions but the idea is the same.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37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Now, let’s see what happens with our data when we use a join versus a lookup.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34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00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imagine that our baseball team is the Left table and the Football teams is the Right table. If I </a:t>
            </a:r>
            <a:r>
              <a:rPr lang="en-US" i="1" dirty="0"/>
              <a:t>only </a:t>
            </a:r>
            <a:r>
              <a:rPr lang="en-US" i="0" dirty="0"/>
              <a:t>want the records of cities who have a baseball championship I can use a left anti. Vice versa for football cities.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18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are looking to individually take a Power Query class I have a surprise here at the end…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834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coming! Feel free to contact me anytime, find me on LinkedIn, I also write frequently on this stuff so check out my website too.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B500C5-13F7-48FC-8160-C29AECF6C6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4527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a data analyst give me data on how I did</a:t>
            </a:r>
          </a:p>
          <a:p>
            <a:r>
              <a:rPr lang="en-US" dirty="0"/>
              <a:t>Testimonials also VERY helpful.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51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771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50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73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49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an Excel class, so we won’t be looking at PowerPoint the whole time – to follow along, you will see that all assets are divided by section.</a:t>
            </a:r>
          </a:p>
          <a:p>
            <a:r>
              <a:rPr lang="en-US" dirty="0"/>
              <a:t>Some of our Excel time will be Demos – for this I will be walking through some procedure in Excel.</a:t>
            </a:r>
          </a:p>
          <a:p>
            <a:r>
              <a:rPr lang="en-US" dirty="0"/>
              <a:t>If you need any datasets they will be included in each sub-folder. </a:t>
            </a:r>
          </a:p>
          <a:p>
            <a:r>
              <a:rPr lang="en-US" dirty="0"/>
              <a:t>Then there may be a Drill where you will work on it for yourself during some specified period of time. </a:t>
            </a:r>
          </a:p>
          <a:p>
            <a:r>
              <a:rPr lang="en-US" dirty="0"/>
              <a:t>	I have provided written notes/instructions about the Demos which you can refer to while working on the Drills.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741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62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99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looks like the first two names are Ty Cobb and Babe Ruth but how would I know that for sure? It’s not English? Why are we using these? If you have done a lookup before you may know why. We are going to get a lot more advanced with </a:t>
            </a:r>
            <a:r>
              <a:rPr lang="en-US"/>
              <a:t>them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28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05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22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gif"/><Relationship Id="rId4" Type="http://schemas.openxmlformats.org/officeDocument/2006/relationships/hyperlink" Target="https://github.com/gadenbuie/tidyexplain#mutating-join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hyperlink" Target="https://github.com/gadenbuie/tidyexplain#mutating-join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cial.stringfestanalytics.com/pq-workshop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hyperlink" Target="https://social.stringfestanalytics.com/event-feedback" TargetMode="Externa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hyperlink" Target="https://swiy.co/learn-pq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hyperlink" Target="https://swiy.co/pq-joi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1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716308" y="4022266"/>
            <a:ext cx="13542992" cy="5626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900"/>
              </a:lnSpc>
            </a:pPr>
            <a:r>
              <a:rPr lang="en-US" sz="10000" spc="600" dirty="0">
                <a:solidFill>
                  <a:srgbClr val="000000"/>
                </a:solidFill>
                <a:latin typeface="League Spartan Bold"/>
              </a:rPr>
              <a:t>FIRST STEPS FOR POWER QUERY WITH MICROSOFT EXCEL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5983FD8-21D4-4BAD-97D1-150584067B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"/>
            <a:ext cx="18270329" cy="98488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40521" y="8348659"/>
            <a:ext cx="1130215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ALL records from Table A and matching records from Table B. Results with no match are </a:t>
            </a:r>
            <a:r>
              <a:rPr lang="en-US" sz="3200" b="1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null</a:t>
            </a: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4B25F60-2CC2-45F0-B695-A709AAC68E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693" y="145944"/>
            <a:ext cx="7924800" cy="79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37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906793" y="8587192"/>
            <a:ext cx="11302158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records that have matching values in Tables A and B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</a:endParaRPr>
          </a:p>
          <a:p>
            <a:pPr marL="264160" lvl="1" algn="ctr">
              <a:lnSpc>
                <a:spcPts val="3840"/>
              </a:lnSpc>
            </a:pPr>
            <a:endParaRPr lang="en-US" sz="3200" spc="160" dirty="0">
              <a:solidFill>
                <a:srgbClr val="000000"/>
              </a:solidFill>
              <a:latin typeface="League Spartan Bold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5B7018-D3FC-41DF-A1BB-95C0D5AF6B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293" y="236587"/>
            <a:ext cx="8229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38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Power Query way)</a:t>
            </a:r>
          </a:p>
        </p:txBody>
      </p:sp>
    </p:spTree>
    <p:extLst>
      <p:ext uri="{BB962C8B-B14F-4D97-AF65-F5344CB8AC3E}">
        <p14:creationId xmlns:p14="http://schemas.microsoft.com/office/powerpoint/2010/main" val="222076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94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THERE’S A WORLD OF JOINS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E77564B-4F08-4352-A5E6-0D87D31D5167}"/>
              </a:ext>
            </a:extLst>
          </p:cNvPr>
          <p:cNvGrpSpPr/>
          <p:nvPr/>
        </p:nvGrpSpPr>
        <p:grpSpPr>
          <a:xfrm>
            <a:off x="2897526" y="1851104"/>
            <a:ext cx="3485147" cy="1919036"/>
            <a:chOff x="1447800" y="4145280"/>
            <a:chExt cx="6934200" cy="39700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883DABC-862A-41A5-9420-0C724A95A993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199AE8-9C96-4C2E-812C-A1C0480CC9C0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4DD117-100D-43C0-9FCE-471BBE80236E}"/>
              </a:ext>
            </a:extLst>
          </p:cNvPr>
          <p:cNvSpPr txBox="1"/>
          <p:nvPr/>
        </p:nvSpPr>
        <p:spPr>
          <a:xfrm>
            <a:off x="3203573" y="1277632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LEFT OUTER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522E1C4-5B24-4C78-AFCC-F05B26853867}"/>
              </a:ext>
            </a:extLst>
          </p:cNvPr>
          <p:cNvGrpSpPr/>
          <p:nvPr/>
        </p:nvGrpSpPr>
        <p:grpSpPr>
          <a:xfrm>
            <a:off x="7265914" y="3527504"/>
            <a:ext cx="3485147" cy="1919036"/>
            <a:chOff x="1447800" y="4145280"/>
            <a:chExt cx="6934200" cy="397002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2551EC3-7A35-4B51-891D-056E257C5728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62789A0-E869-41F4-8550-282FFCF02C1B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1A3B713-E968-4BC7-939E-A17F132F580D}"/>
              </a:ext>
            </a:extLst>
          </p:cNvPr>
          <p:cNvSpPr txBox="1"/>
          <p:nvPr/>
        </p:nvSpPr>
        <p:spPr>
          <a:xfrm>
            <a:off x="7571961" y="2954032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FULL OUTER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E6AB9F3-7715-413C-A3C5-2C8061C94D77}"/>
              </a:ext>
            </a:extLst>
          </p:cNvPr>
          <p:cNvGrpSpPr/>
          <p:nvPr/>
        </p:nvGrpSpPr>
        <p:grpSpPr>
          <a:xfrm>
            <a:off x="11729653" y="1896218"/>
            <a:ext cx="3485147" cy="1919036"/>
            <a:chOff x="1447800" y="4145280"/>
            <a:chExt cx="6934200" cy="397002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394C324-20AA-4ACE-9A43-31D40A0B3EBA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1494E74-F382-4BD3-A5DB-A6330BE7B7E5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06D67FE-75D7-471F-A4B4-4480245DB9B7}"/>
              </a:ext>
            </a:extLst>
          </p:cNvPr>
          <p:cNvSpPr txBox="1"/>
          <p:nvPr/>
        </p:nvSpPr>
        <p:spPr>
          <a:xfrm>
            <a:off x="12035700" y="1322746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RIGHT OUTER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AE882C5-469E-49EB-9E52-9B6ADF4E4171}"/>
              </a:ext>
            </a:extLst>
          </p:cNvPr>
          <p:cNvSpPr/>
          <p:nvPr/>
        </p:nvSpPr>
        <p:spPr>
          <a:xfrm>
            <a:off x="8606356" y="6525224"/>
            <a:ext cx="804265" cy="1484115"/>
          </a:xfrm>
          <a:custGeom>
            <a:avLst/>
            <a:gdLst>
              <a:gd name="connsiteX0" fmla="*/ 399633 w 804265"/>
              <a:gd name="connsiteY0" fmla="*/ 0 h 1484115"/>
              <a:gd name="connsiteX1" fmla="*/ 490180 w 804265"/>
              <a:gd name="connsiteY1" fmla="*/ 66719 h 1484115"/>
              <a:gd name="connsiteX2" fmla="*/ 804265 w 804265"/>
              <a:gd name="connsiteY2" fmla="*/ 743899 h 1484115"/>
              <a:gd name="connsiteX3" fmla="*/ 490180 w 804265"/>
              <a:gd name="connsiteY3" fmla="*/ 1421079 h 1484115"/>
              <a:gd name="connsiteX4" fmla="*/ 404632 w 804265"/>
              <a:gd name="connsiteY4" fmla="*/ 1484115 h 1484115"/>
              <a:gd name="connsiteX5" fmla="*/ 314085 w 804265"/>
              <a:gd name="connsiteY5" fmla="*/ 1417396 h 1484115"/>
              <a:gd name="connsiteX6" fmla="*/ 0 w 804265"/>
              <a:gd name="connsiteY6" fmla="*/ 740216 h 1484115"/>
              <a:gd name="connsiteX7" fmla="*/ 314085 w 804265"/>
              <a:gd name="connsiteY7" fmla="*/ 63036 h 1484115"/>
              <a:gd name="connsiteX8" fmla="*/ 399633 w 804265"/>
              <a:gd name="connsiteY8" fmla="*/ 0 h 148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4265" h="1484115">
                <a:moveTo>
                  <a:pt x="399633" y="0"/>
                </a:moveTo>
                <a:lnTo>
                  <a:pt x="490180" y="66719"/>
                </a:lnTo>
                <a:cubicBezTo>
                  <a:pt x="684238" y="240025"/>
                  <a:pt x="804265" y="479444"/>
                  <a:pt x="804265" y="743899"/>
                </a:cubicBezTo>
                <a:cubicBezTo>
                  <a:pt x="804265" y="1008354"/>
                  <a:pt x="684238" y="1247773"/>
                  <a:pt x="490180" y="1421079"/>
                </a:cubicBezTo>
                <a:lnTo>
                  <a:pt x="404632" y="1484115"/>
                </a:lnTo>
                <a:lnTo>
                  <a:pt x="314085" y="1417396"/>
                </a:lnTo>
                <a:cubicBezTo>
                  <a:pt x="120027" y="1244090"/>
                  <a:pt x="0" y="1004671"/>
                  <a:pt x="0" y="740216"/>
                </a:cubicBezTo>
                <a:cubicBezTo>
                  <a:pt x="0" y="475761"/>
                  <a:pt x="120027" y="236342"/>
                  <a:pt x="314085" y="63036"/>
                </a:cubicBezTo>
                <a:lnTo>
                  <a:pt x="399633" y="0"/>
                </a:lnTo>
                <a:close/>
              </a:path>
            </a:pathLst>
          </a:custGeom>
          <a:solidFill>
            <a:srgbClr val="CF33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 b="1" dirty="0">
              <a:latin typeface="Gidole" panose="02000503000000000000" pitchFamily="50" charset="0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4D73088-0512-475B-800A-5581D8CF9C04}"/>
              </a:ext>
            </a:extLst>
          </p:cNvPr>
          <p:cNvSpPr/>
          <p:nvPr/>
        </p:nvSpPr>
        <p:spPr>
          <a:xfrm>
            <a:off x="9005989" y="6307762"/>
            <a:ext cx="1745073" cy="1915354"/>
          </a:xfrm>
          <a:custGeom>
            <a:avLst/>
            <a:gdLst>
              <a:gd name="connsiteX0" fmla="*/ 672720 w 1745073"/>
              <a:gd name="connsiteY0" fmla="*/ 0 h 1915354"/>
              <a:gd name="connsiteX1" fmla="*/ 1745073 w 1745073"/>
              <a:gd name="connsiteY1" fmla="*/ 957677 h 1915354"/>
              <a:gd name="connsiteX2" fmla="*/ 672720 w 1745073"/>
              <a:gd name="connsiteY2" fmla="*/ 1915354 h 1915354"/>
              <a:gd name="connsiteX3" fmla="*/ 73157 w 1745073"/>
              <a:gd name="connsiteY3" fmla="*/ 1751798 h 1915354"/>
              <a:gd name="connsiteX4" fmla="*/ 4999 w 1745073"/>
              <a:gd name="connsiteY4" fmla="*/ 1701576 h 1915354"/>
              <a:gd name="connsiteX5" fmla="*/ 90547 w 1745073"/>
              <a:gd name="connsiteY5" fmla="*/ 1638540 h 1915354"/>
              <a:gd name="connsiteX6" fmla="*/ 404632 w 1745073"/>
              <a:gd name="connsiteY6" fmla="*/ 961360 h 1915354"/>
              <a:gd name="connsiteX7" fmla="*/ 90547 w 1745073"/>
              <a:gd name="connsiteY7" fmla="*/ 284180 h 1915354"/>
              <a:gd name="connsiteX8" fmla="*/ 0 w 1745073"/>
              <a:gd name="connsiteY8" fmla="*/ 217461 h 1915354"/>
              <a:gd name="connsiteX9" fmla="*/ 73157 w 1745073"/>
              <a:gd name="connsiteY9" fmla="*/ 163556 h 1915354"/>
              <a:gd name="connsiteX10" fmla="*/ 672720 w 1745073"/>
              <a:gd name="connsiteY10" fmla="*/ 0 h 1915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5073" h="1915354">
                <a:moveTo>
                  <a:pt x="672720" y="0"/>
                </a:moveTo>
                <a:cubicBezTo>
                  <a:pt x="1264964" y="0"/>
                  <a:pt x="1745073" y="428767"/>
                  <a:pt x="1745073" y="957677"/>
                </a:cubicBezTo>
                <a:cubicBezTo>
                  <a:pt x="1745073" y="1486587"/>
                  <a:pt x="1264964" y="1915354"/>
                  <a:pt x="672720" y="1915354"/>
                </a:cubicBezTo>
                <a:cubicBezTo>
                  <a:pt x="450628" y="1915354"/>
                  <a:pt x="244306" y="1855059"/>
                  <a:pt x="73157" y="1751798"/>
                </a:cubicBezTo>
                <a:lnTo>
                  <a:pt x="4999" y="1701576"/>
                </a:lnTo>
                <a:lnTo>
                  <a:pt x="90547" y="1638540"/>
                </a:lnTo>
                <a:cubicBezTo>
                  <a:pt x="284605" y="1465234"/>
                  <a:pt x="404632" y="1225815"/>
                  <a:pt x="404632" y="961360"/>
                </a:cubicBezTo>
                <a:cubicBezTo>
                  <a:pt x="404632" y="696905"/>
                  <a:pt x="284605" y="457486"/>
                  <a:pt x="90547" y="284180"/>
                </a:cubicBezTo>
                <a:lnTo>
                  <a:pt x="0" y="217461"/>
                </a:lnTo>
                <a:lnTo>
                  <a:pt x="73157" y="163556"/>
                </a:lnTo>
                <a:cubicBezTo>
                  <a:pt x="244306" y="60296"/>
                  <a:pt x="450628" y="0"/>
                  <a:pt x="67272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A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FFABB7C-BA44-4879-AD17-87B72005FC67}"/>
              </a:ext>
            </a:extLst>
          </p:cNvPr>
          <p:cNvSpPr/>
          <p:nvPr/>
        </p:nvSpPr>
        <p:spPr>
          <a:xfrm>
            <a:off x="7265915" y="6311445"/>
            <a:ext cx="1745073" cy="1915354"/>
          </a:xfrm>
          <a:custGeom>
            <a:avLst/>
            <a:gdLst>
              <a:gd name="connsiteX0" fmla="*/ 1072353 w 1745073"/>
              <a:gd name="connsiteY0" fmla="*/ 0 h 1915354"/>
              <a:gd name="connsiteX1" fmla="*/ 1671916 w 1745073"/>
              <a:gd name="connsiteY1" fmla="*/ 163556 h 1915354"/>
              <a:gd name="connsiteX2" fmla="*/ 1740074 w 1745073"/>
              <a:gd name="connsiteY2" fmla="*/ 213778 h 1915354"/>
              <a:gd name="connsiteX3" fmla="*/ 1654526 w 1745073"/>
              <a:gd name="connsiteY3" fmla="*/ 276814 h 1915354"/>
              <a:gd name="connsiteX4" fmla="*/ 1340441 w 1745073"/>
              <a:gd name="connsiteY4" fmla="*/ 953994 h 1915354"/>
              <a:gd name="connsiteX5" fmla="*/ 1654526 w 1745073"/>
              <a:gd name="connsiteY5" fmla="*/ 1631174 h 1915354"/>
              <a:gd name="connsiteX6" fmla="*/ 1745073 w 1745073"/>
              <a:gd name="connsiteY6" fmla="*/ 1697893 h 1915354"/>
              <a:gd name="connsiteX7" fmla="*/ 1671916 w 1745073"/>
              <a:gd name="connsiteY7" fmla="*/ 1751798 h 1915354"/>
              <a:gd name="connsiteX8" fmla="*/ 1072353 w 1745073"/>
              <a:gd name="connsiteY8" fmla="*/ 1915354 h 1915354"/>
              <a:gd name="connsiteX9" fmla="*/ 0 w 1745073"/>
              <a:gd name="connsiteY9" fmla="*/ 957677 h 1915354"/>
              <a:gd name="connsiteX10" fmla="*/ 1072353 w 1745073"/>
              <a:gd name="connsiteY10" fmla="*/ 0 h 1915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5073" h="1915354">
                <a:moveTo>
                  <a:pt x="1072353" y="0"/>
                </a:moveTo>
                <a:cubicBezTo>
                  <a:pt x="1294445" y="0"/>
                  <a:pt x="1500767" y="60296"/>
                  <a:pt x="1671916" y="163556"/>
                </a:cubicBezTo>
                <a:lnTo>
                  <a:pt x="1740074" y="213778"/>
                </a:lnTo>
                <a:lnTo>
                  <a:pt x="1654526" y="276814"/>
                </a:lnTo>
                <a:cubicBezTo>
                  <a:pt x="1460468" y="450120"/>
                  <a:pt x="1340441" y="689539"/>
                  <a:pt x="1340441" y="953994"/>
                </a:cubicBezTo>
                <a:cubicBezTo>
                  <a:pt x="1340441" y="1218449"/>
                  <a:pt x="1460468" y="1457868"/>
                  <a:pt x="1654526" y="1631174"/>
                </a:cubicBezTo>
                <a:lnTo>
                  <a:pt x="1745073" y="1697893"/>
                </a:lnTo>
                <a:lnTo>
                  <a:pt x="1671916" y="1751798"/>
                </a:lnTo>
                <a:cubicBezTo>
                  <a:pt x="1500767" y="1855059"/>
                  <a:pt x="1294445" y="1915354"/>
                  <a:pt x="1072353" y="1915354"/>
                </a:cubicBezTo>
                <a:cubicBezTo>
                  <a:pt x="480109" y="1915354"/>
                  <a:pt x="0" y="1486587"/>
                  <a:pt x="0" y="957677"/>
                </a:cubicBezTo>
                <a:cubicBezTo>
                  <a:pt x="0" y="428767"/>
                  <a:pt x="480109" y="0"/>
                  <a:pt x="1072353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D4C971-CFAA-485F-853B-7046321D2D28}"/>
              </a:ext>
            </a:extLst>
          </p:cNvPr>
          <p:cNvSpPr txBox="1"/>
          <p:nvPr/>
        </p:nvSpPr>
        <p:spPr>
          <a:xfrm>
            <a:off x="7571961" y="5734291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INNER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36B0E4-814F-4B36-B3E4-01D7D28CD721}"/>
              </a:ext>
            </a:extLst>
          </p:cNvPr>
          <p:cNvGrpSpPr/>
          <p:nvPr/>
        </p:nvGrpSpPr>
        <p:grpSpPr>
          <a:xfrm>
            <a:off x="2897526" y="8223050"/>
            <a:ext cx="3485147" cy="1919036"/>
            <a:chOff x="1447800" y="4145280"/>
            <a:chExt cx="6934200" cy="397002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6272C08-7E06-40F9-8639-974FD159229D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231037B-0386-43C0-82A1-437EDBD250FB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B66B774E-1062-4A78-B561-6B9E910644E3}"/>
              </a:ext>
            </a:extLst>
          </p:cNvPr>
          <p:cNvSpPr txBox="1"/>
          <p:nvPr/>
        </p:nvSpPr>
        <p:spPr>
          <a:xfrm>
            <a:off x="3203573" y="7649578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LEFT ANTI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ABA8F77-6832-407B-B5DD-0D68C4078D99}"/>
              </a:ext>
            </a:extLst>
          </p:cNvPr>
          <p:cNvGrpSpPr/>
          <p:nvPr/>
        </p:nvGrpSpPr>
        <p:grpSpPr>
          <a:xfrm>
            <a:off x="12035700" y="8219367"/>
            <a:ext cx="3485147" cy="1919036"/>
            <a:chOff x="1447800" y="4145280"/>
            <a:chExt cx="6934200" cy="397002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84FA5D7-BFF1-4E8B-8A1E-247EF682A125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D10862-6C1A-4BDD-948E-016F78FE3A7E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43CEF7A-94DE-4232-B4FA-EF2A2CE63C9B}"/>
              </a:ext>
            </a:extLst>
          </p:cNvPr>
          <p:cNvSpPr txBox="1"/>
          <p:nvPr/>
        </p:nvSpPr>
        <p:spPr>
          <a:xfrm>
            <a:off x="12341747" y="7645895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RIGHT ANTI</a:t>
            </a:r>
          </a:p>
        </p:txBody>
      </p:sp>
    </p:spTree>
    <p:extLst>
      <p:ext uri="{BB962C8B-B14F-4D97-AF65-F5344CB8AC3E}">
        <p14:creationId xmlns:p14="http://schemas.microsoft.com/office/powerpoint/2010/main" val="2478778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52378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championships-demo.xlsx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Which cities can claim </a:t>
            </a:r>
            <a:r>
              <a:rPr lang="en-US" sz="4000" i="1" dirty="0">
                <a:latin typeface="Gidole" panose="02000503000000000000" pitchFamily="50" charset="0"/>
                <a:ea typeface="Roboto Mono" pitchFamily="2" charset="0"/>
              </a:rPr>
              <a:t>only </a:t>
            </a: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a baseball or football championship?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451623-F32A-493A-968D-35E851D63357}"/>
              </a:ext>
            </a:extLst>
          </p:cNvPr>
          <p:cNvGrpSpPr/>
          <p:nvPr/>
        </p:nvGrpSpPr>
        <p:grpSpPr>
          <a:xfrm>
            <a:off x="1143000" y="4914900"/>
            <a:ext cx="6934200" cy="3970020"/>
            <a:chOff x="1447800" y="4145280"/>
            <a:chExt cx="6934200" cy="39700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5E1159E-2CA8-4DE3-90AC-0DF68600C20B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latin typeface="Gidole" panose="02000503000000000000" pitchFamily="50" charset="0"/>
                </a:rPr>
                <a:t>Baseball</a:t>
              </a:r>
              <a:endParaRPr lang="en-US" b="1" dirty="0">
                <a:latin typeface="Gidole" panose="02000503000000000000" pitchFamily="50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85405F1-A530-40F7-AD29-2AF38F83E8E3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Football</a:t>
              </a:r>
              <a:endParaRPr lang="en-US" sz="2800" b="1" dirty="0">
                <a:solidFill>
                  <a:schemeClr val="tx1"/>
                </a:solidFill>
                <a:latin typeface="Gidole" panose="02000503000000000000" pitchFamily="50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BD30442-FB41-4321-ADCA-45C48D815706}"/>
              </a:ext>
            </a:extLst>
          </p:cNvPr>
          <p:cNvSpPr txBox="1"/>
          <p:nvPr/>
        </p:nvSpPr>
        <p:spPr>
          <a:xfrm>
            <a:off x="1524000" y="4156739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Left anti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87BFC9-FD88-44F9-9D3C-8AE14064DCE2}"/>
              </a:ext>
            </a:extLst>
          </p:cNvPr>
          <p:cNvGrpSpPr/>
          <p:nvPr/>
        </p:nvGrpSpPr>
        <p:grpSpPr>
          <a:xfrm>
            <a:off x="10058400" y="4839712"/>
            <a:ext cx="6934200" cy="3970020"/>
            <a:chOff x="1447800" y="4145280"/>
            <a:chExt cx="6934200" cy="39700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550919-6D64-41B5-AF2D-A2156DA855F2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Football</a:t>
              </a:r>
              <a:endParaRPr 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8F22C61-27CF-4893-AB7C-41FA5AB0B632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Baseball</a:t>
              </a:r>
              <a:endParaRPr lang="en-US" sz="4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FF5501-5201-47C3-A805-740926ACB728}"/>
              </a:ext>
            </a:extLst>
          </p:cNvPr>
          <p:cNvSpPr txBox="1"/>
          <p:nvPr/>
        </p:nvSpPr>
        <p:spPr>
          <a:xfrm>
            <a:off x="10449606" y="4062651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Right anti</a:t>
            </a:r>
          </a:p>
        </p:txBody>
      </p:sp>
    </p:spTree>
    <p:extLst>
      <p:ext uri="{BB962C8B-B14F-4D97-AF65-F5344CB8AC3E}">
        <p14:creationId xmlns:p14="http://schemas.microsoft.com/office/powerpoint/2010/main" val="1368076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56390"/>
            <a:ext cx="10283741" cy="10399781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5400000">
            <a:off x="9957" y="-9957"/>
            <a:ext cx="10263828" cy="10283741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329711" y="2960593"/>
            <a:ext cx="7624318" cy="1690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522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chemeClr val="bg1"/>
                </a:solidFill>
                <a:latin typeface="Gidole"/>
              </a:rPr>
              <a:t>Learn more and connect at </a:t>
            </a:r>
            <a:r>
              <a:rPr lang="en-US" sz="3400" spc="340" dirty="0">
                <a:solidFill>
                  <a:schemeClr val="bg1"/>
                </a:solidFill>
                <a:latin typeface="Gidol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https://social.stringfestanalytics.com/pq-workshops </a:t>
            </a:r>
            <a:endParaRPr lang="en-US" sz="3400" spc="340" dirty="0">
              <a:solidFill>
                <a:schemeClr val="bg1"/>
              </a:solidFill>
              <a:latin typeface="Gidole"/>
            </a:endParaRPr>
          </a:p>
        </p:txBody>
      </p:sp>
      <p:sp>
        <p:nvSpPr>
          <p:cNvPr id="6" name="TextBox 6"/>
          <p:cNvSpPr txBox="1"/>
          <p:nvPr/>
        </p:nvSpPr>
        <p:spPr>
          <a:xfrm rot="5400000">
            <a:off x="15031804" y="6973654"/>
            <a:ext cx="3734903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92">
                <a:solidFill>
                  <a:srgbClr val="F2F0F4"/>
                </a:solidFill>
                <a:latin typeface="Gidole"/>
              </a:rPr>
              <a:t>Human Centered Design • MDLS 2020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57572" y="942975"/>
            <a:ext cx="8486428" cy="1485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League Spartan"/>
              </a:rPr>
              <a:t>Power Query corporate training</a:t>
            </a: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E63B4FF6-BF88-4463-8657-7F5CDE66BB1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4686" y="752926"/>
            <a:ext cx="6336807" cy="8200574"/>
          </a:xfrm>
          <a:prstGeom prst="rect">
            <a:avLst/>
          </a:prstGeom>
        </p:spPr>
      </p:pic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745137F5-7D9B-7863-8E4A-8A625B048E7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6819900"/>
            <a:ext cx="28956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030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29852" y="-84575"/>
            <a:ext cx="7747166" cy="10456149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-10800000">
            <a:off x="10729852" y="0"/>
            <a:ext cx="7558148" cy="10247406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0729852" cy="1889716"/>
            <a:chOff x="0" y="0"/>
            <a:chExt cx="2295968" cy="40436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95968" cy="404360"/>
            </a:xfrm>
            <a:custGeom>
              <a:avLst/>
              <a:gdLst/>
              <a:ahLst/>
              <a:cxnLst/>
              <a:rect l="l" t="t" r="r" b="b"/>
              <a:pathLst>
                <a:path w="2295968" h="404360">
                  <a:moveTo>
                    <a:pt x="0" y="0"/>
                  </a:moveTo>
                  <a:lnTo>
                    <a:pt x="2295968" y="0"/>
                  </a:lnTo>
                  <a:lnTo>
                    <a:pt x="2295968" y="404360"/>
                  </a:lnTo>
                  <a:lnTo>
                    <a:pt x="0" y="404360"/>
                  </a:lnTo>
                  <a:close/>
                </a:path>
              </a:pathLst>
            </a:custGeom>
            <a:solidFill>
              <a:srgbClr val="F2F0F4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99312" y="-1283891"/>
            <a:ext cx="6803245" cy="498762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2217576"/>
            <a:ext cx="7483394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500" b="0" i="0" u="none" strike="noStrike" kern="1200" cap="none" spc="375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League Spartan Bold"/>
                <a:ea typeface="+mn-ea"/>
                <a:cs typeface="+mn-cs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776228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WEBSITE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424888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stringfestanalytics.com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86350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EMAIL ADDRESS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5706603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george@stringfestanalytics.com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3455244"/>
            <a:ext cx="7624318" cy="5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4037855"/>
            <a:ext cx="7624318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linkedin.com/in/gjmount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337238"/>
            <a:ext cx="7624318" cy="536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8924925"/>
            <a:ext cx="7624318" cy="52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twitter.com/</a:t>
            </a:r>
            <a:r>
              <a:rPr kumimoji="0" lang="en-US" sz="3000" b="0" i="0" u="none" strike="noStrike" kern="1200" cap="none" spc="30" normalizeH="0" baseline="0" noProof="0" dirty="0" err="1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gjmount</a:t>
            </a:r>
            <a:endParaRPr kumimoji="0" lang="en-US" sz="3000" b="0" i="0" u="none" strike="noStrike" kern="1200" cap="none" spc="30" normalizeH="0" baseline="0" noProof="0" dirty="0">
              <a:ln>
                <a:noFill/>
              </a:ln>
              <a:solidFill>
                <a:srgbClr val="F2F0F4"/>
              </a:solidFill>
              <a:effectLst/>
              <a:uLnTx/>
              <a:uFillTx/>
              <a:latin typeface="Gidole"/>
              <a:ea typeface="+mn-ea"/>
              <a:cs typeface="+mn-cs"/>
            </a:endParaRP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TAKE THE SURVEY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8727030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Gidole" panose="02000503000000000000" pitchFamily="2" charset="0"/>
                <a:ea typeface="Roboto Mono" pitchFamily="2" charset="0"/>
              </a:rPr>
              <a:t>How did I do today? Testimonials or other data welcome!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600" dirty="0">
                <a:latin typeface="Gidole" panose="02000503000000000000" pitchFamily="2" charset="0"/>
                <a:ea typeface="Roboto Mono" pitchFamily="2" charset="0"/>
                <a:hlinkClick r:id="rId5"/>
              </a:rPr>
              <a:t>https://social.stringfestanalytics.com/event-feedback</a:t>
            </a:r>
            <a:r>
              <a:rPr lang="en-US" sz="6600" dirty="0">
                <a:latin typeface="Gidole" panose="02000503000000000000" pitchFamily="2" charset="0"/>
                <a:ea typeface="Roboto Mono" pitchFamily="2" charset="0"/>
              </a:rPr>
              <a:t>  </a:t>
            </a:r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42F3175D-B642-4C36-959D-6981F5B7F6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4836284"/>
            <a:ext cx="52578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66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FINAL 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Thanks for joining! 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A recap email with recording, survey and more will be coming…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The recording stays up </a:t>
            </a:r>
            <a:r>
              <a:rPr lang="en-US" sz="4000">
                <a:latin typeface="Gidole" panose="02000503000000000000" pitchFamily="2" charset="0"/>
                <a:ea typeface="Roboto Mono" pitchFamily="2" charset="0"/>
              </a:rPr>
              <a:t>for seven days!</a:t>
            </a:r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393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91059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HI, I’M GEORGE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436430" y="7232974"/>
            <a:ext cx="3650350" cy="400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Power Query PDQ!</a:t>
            </a:r>
          </a:p>
        </p:txBody>
      </p:sp>
      <p:pic>
        <p:nvPicPr>
          <p:cNvPr id="1026" name="Picture 2" descr="Stringfest Analytics main logo">
            <a:extLst>
              <a:ext uri="{FF2B5EF4-FFF2-40B4-BE49-F238E27FC236}">
                <a16:creationId xmlns:a16="http://schemas.microsoft.com/office/drawing/2014/main" id="{91E3DBD0-9F19-4DA0-9F7B-706217532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650" y="6302842"/>
            <a:ext cx="5733655" cy="420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4CA8B8A9-7FAE-4585-84F4-FB5AE1188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860" y="2721308"/>
            <a:ext cx="3010084" cy="393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photos of Cleveland">
            <a:extLst>
              <a:ext uri="{FF2B5EF4-FFF2-40B4-BE49-F238E27FC236}">
                <a16:creationId xmlns:a16="http://schemas.microsoft.com/office/drawing/2014/main" id="{84DDC70F-AE5C-4A4D-B6B2-116E4B5D0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330" y="2850156"/>
            <a:ext cx="5673334" cy="377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BUT WAIT THERE’S MORE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2" charset="0"/>
                <a:ea typeface="Roboto Mono" pitchFamily="2" charset="0"/>
              </a:rPr>
              <a:t>50% OFF MY POWER QUERY COURSE THIS WEEK</a:t>
            </a:r>
          </a:p>
          <a:p>
            <a:r>
              <a:rPr lang="en-US" sz="4800" b="1" dirty="0">
                <a:latin typeface="Gidole" panose="02000503000000000000" pitchFamily="2" charset="0"/>
                <a:ea typeface="Roboto Mono" pitchFamily="2" charset="0"/>
              </a:rPr>
              <a:t>PROMOCODE NOHARDCODES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000" dirty="0">
                <a:latin typeface="Gidole" panose="02000503000000000000" pitchFamily="2" charset="0"/>
                <a:ea typeface="Roboto Mono" pitchFamily="2" charset="0"/>
                <a:hlinkClick r:id="rId5"/>
              </a:rPr>
              <a:t>https://swiy.co/learn-pq</a:t>
            </a:r>
            <a:r>
              <a:rPr lang="en-US" sz="6000" dirty="0">
                <a:latin typeface="Gidole" panose="02000503000000000000" pitchFamily="2" charset="0"/>
                <a:ea typeface="Roboto Mono" pitchFamily="2" charset="0"/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C410DE-B01C-44C6-A709-1F75782D0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2600" y="5106252"/>
            <a:ext cx="8546691" cy="480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D73CBB4E-5DFC-455A-821A-20E36559739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5448300"/>
            <a:ext cx="39624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76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OBJECTIVES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202055" y="6467349"/>
            <a:ext cx="5181601" cy="4003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All about joins in Power Query!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19400" y="2400300"/>
            <a:ext cx="9243139" cy="4842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Vertically stack/append files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the duct tape of lookup functions like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VLOOKUP() 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and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XLOOKUP()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 to the welder of relational joins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left and inner joins (match or no match?)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Explore the world of exotic joins</a:t>
            </a:r>
          </a:p>
          <a:p>
            <a:pPr>
              <a:lnSpc>
                <a:spcPts val="3750"/>
              </a:lnSpc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</p:txBody>
      </p:sp>
    </p:spTree>
    <p:extLst>
      <p:ext uri="{BB962C8B-B14F-4D97-AF65-F5344CB8AC3E}">
        <p14:creationId xmlns:p14="http://schemas.microsoft.com/office/powerpoint/2010/main" val="3353069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230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FOLLOWING ALONG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091624" y="7232974"/>
            <a:ext cx="3650350" cy="400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Power Query PDQ!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12471" y="3337024"/>
            <a:ext cx="6943162" cy="7355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600" spc="30" dirty="0">
                <a:solidFill>
                  <a:srgbClr val="000000"/>
                </a:solidFill>
                <a:latin typeface="Gidole"/>
              </a:rPr>
              <a:t>Download resources with link or QR code:</a:t>
            </a:r>
          </a:p>
          <a:p>
            <a:r>
              <a:rPr lang="en-US" sz="8000" spc="30" dirty="0">
                <a:solidFill>
                  <a:srgbClr val="000000"/>
                </a:solidFill>
                <a:latin typeface="Gidole"/>
                <a:hlinkClick r:id="rId4"/>
              </a:rPr>
              <a:t>https://swiy.co/pq-joins</a:t>
            </a:r>
            <a:r>
              <a:rPr lang="en-US" sz="8000" spc="30" dirty="0">
                <a:solidFill>
                  <a:srgbClr val="000000"/>
                </a:solidFill>
                <a:latin typeface="Gidole"/>
              </a:rPr>
              <a:t>  </a:t>
            </a:r>
            <a:endParaRPr lang="en-US" sz="66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8C484D-1882-2E35-E728-AC1FB281E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416" y="2826437"/>
            <a:ext cx="3715817" cy="371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398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 DATA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Vertical “stack”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Pre-PQ: Copy-paste? 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015CF4-767D-8609-7A02-D103C79753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955" t="65709" r="10863" b="1293"/>
          <a:stretch/>
        </p:blipFill>
        <p:spPr>
          <a:xfrm>
            <a:off x="12649200" y="918982"/>
            <a:ext cx="3810000" cy="838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305A7D-48EC-A6FE-97E8-6A3DC5D3F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1390650" y="4133753"/>
            <a:ext cx="2971800" cy="37151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B1322A-90BE-B9E9-BC2D-C1BDC5F09B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7658100" y="4133754"/>
            <a:ext cx="2971800" cy="37151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A1B4A2-1347-A499-3832-A10498125FC2}"/>
              </a:ext>
            </a:extLst>
          </p:cNvPr>
          <p:cNvSpPr txBox="1"/>
          <p:nvPr/>
        </p:nvSpPr>
        <p:spPr>
          <a:xfrm>
            <a:off x="5029200" y="4991100"/>
            <a:ext cx="76199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latin typeface="Gidole" panose="02000503000000000000" pitchFamily="50" charset="0"/>
                <a:ea typeface="Roboto Mono" pitchFamily="2" charset="0"/>
              </a:rPr>
              <a:t>+						=</a:t>
            </a:r>
          </a:p>
        </p:txBody>
      </p:sp>
    </p:spTree>
    <p:extLst>
      <p:ext uri="{BB962C8B-B14F-4D97-AF65-F5344CB8AC3E}">
        <p14:creationId xmlns:p14="http://schemas.microsoft.com/office/powerpoint/2010/main" val="849315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APPENDING: 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Files: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hof_yes.csv, hof_no.csv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Start with a blank Excel </a:t>
            </a:r>
            <a:r>
              <a:rPr lang="en-US" sz="4000" dirty="0" err="1">
                <a:latin typeface="Gidole" panose="02000503000000000000" pitchFamily="50" charset="0"/>
                <a:ea typeface="Roboto Mono" pitchFamily="2" charset="0"/>
              </a:rPr>
              <a:t>workboook</a:t>
            </a:r>
            <a:endParaRPr lang="en-US" sz="4000" dirty="0">
              <a:latin typeface="Gidole" panose="02000503000000000000" pitchFamily="50" charset="0"/>
              <a:ea typeface="Roboto Mono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57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9D2863-CC44-494F-8760-267A4D272A18}"/>
              </a:ext>
            </a:extLst>
          </p:cNvPr>
          <p:cNvSpPr txBox="1"/>
          <p:nvPr/>
        </p:nvSpPr>
        <p:spPr>
          <a:xfrm>
            <a:off x="1524000" y="2158410"/>
            <a:ext cx="426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50" charset="0"/>
              </a:rPr>
              <a:t>I have one: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5C38A9-93B7-477E-9D25-749D8F7EA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2240" y="2406317"/>
            <a:ext cx="8588907" cy="68513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01BF12-46D9-474D-BCA6-787886BBEFD4}"/>
              </a:ext>
            </a:extLst>
          </p:cNvPr>
          <p:cNvSpPr txBox="1"/>
          <p:nvPr/>
        </p:nvSpPr>
        <p:spPr>
          <a:xfrm>
            <a:off x="1676400" y="2874604"/>
            <a:ext cx="426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i="1" dirty="0">
                <a:latin typeface="Gidole" panose="02000503000000000000" pitchFamily="50" charset="0"/>
              </a:rPr>
              <a:t>Who are these people?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2F8ED4-2E3C-4240-BBF1-C19A5DE8A166}"/>
              </a:ext>
            </a:extLst>
          </p:cNvPr>
          <p:cNvSpPr/>
          <p:nvPr/>
        </p:nvSpPr>
        <p:spPr>
          <a:xfrm>
            <a:off x="6477000" y="2413937"/>
            <a:ext cx="1066800" cy="6851318"/>
          </a:xfrm>
          <a:prstGeom prst="rect">
            <a:avLst/>
          </a:prstGeom>
          <a:noFill/>
          <a:ln w="57150">
            <a:solidFill>
              <a:srgbClr val="CF33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89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DUCT TAPE, MEET WELDER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pic>
        <p:nvPicPr>
          <p:cNvPr id="1026" name="Picture 2" descr="Duct Tape, Tape, Adhesive, Sticky, Gray, Silver, Repair">
            <a:extLst>
              <a:ext uri="{FF2B5EF4-FFF2-40B4-BE49-F238E27FC236}">
                <a16:creationId xmlns:a16="http://schemas.microsoft.com/office/drawing/2014/main" id="{0FF4244D-0F8B-445B-9792-7301980F3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4" y="2263122"/>
            <a:ext cx="7800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etallurgy, Welder, Welding, Manufactures, Work, Tool">
            <a:extLst>
              <a:ext uri="{FF2B5EF4-FFF2-40B4-BE49-F238E27FC236}">
                <a16:creationId xmlns:a16="http://schemas.microsoft.com/office/drawing/2014/main" id="{09925235-17C7-454C-BCA6-12AC7BE6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2902057"/>
            <a:ext cx="9144000" cy="607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DB857D6D-65DA-491F-83AC-B3DE4FD6007A}"/>
              </a:ext>
            </a:extLst>
          </p:cNvPr>
          <p:cNvSpPr txBox="1"/>
          <p:nvPr/>
        </p:nvSpPr>
        <p:spPr>
          <a:xfrm>
            <a:off x="535355" y="9438328"/>
            <a:ext cx="8001000" cy="555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VLOOKUP()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FC570849-AF0B-4428-A8E9-61ED8510969C}"/>
              </a:ext>
            </a:extLst>
          </p:cNvPr>
          <p:cNvSpPr txBox="1"/>
          <p:nvPr/>
        </p:nvSpPr>
        <p:spPr>
          <a:xfrm>
            <a:off x="7620000" y="9613420"/>
            <a:ext cx="8001000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JOIN</a:t>
            </a:r>
          </a:p>
        </p:txBody>
      </p:sp>
    </p:spTree>
    <p:extLst>
      <p:ext uri="{BB962C8B-B14F-4D97-AF65-F5344CB8AC3E}">
        <p14:creationId xmlns:p14="http://schemas.microsoft.com/office/powerpoint/2010/main" val="2519493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VLOOKUP way)</a:t>
            </a:r>
          </a:p>
        </p:txBody>
      </p:sp>
    </p:spTree>
    <p:extLst>
      <p:ext uri="{BB962C8B-B14F-4D97-AF65-F5344CB8AC3E}">
        <p14:creationId xmlns:p14="http://schemas.microsoft.com/office/powerpoint/2010/main" val="2897006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</TotalTime>
  <Words>772</Words>
  <Application>Microsoft Office PowerPoint</Application>
  <PresentationFormat>Custom</PresentationFormat>
  <Paragraphs>131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Open Sans Extra Bold</vt:lpstr>
      <vt:lpstr>League Spartan</vt:lpstr>
      <vt:lpstr>Consolas</vt:lpstr>
      <vt:lpstr>Roboto</vt:lpstr>
      <vt:lpstr>Roboto Mono</vt:lpstr>
      <vt:lpstr>League Spartan Bold</vt:lpstr>
      <vt:lpstr>Calibri</vt:lpstr>
      <vt:lpstr>Arial</vt:lpstr>
      <vt:lpstr>Gidole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excel-statistics-for-business-analytics</dc:title>
  <dc:creator>User</dc:creator>
  <cp:lastModifiedBy>George M</cp:lastModifiedBy>
  <cp:revision>111</cp:revision>
  <dcterms:created xsi:type="dcterms:W3CDTF">2006-08-16T00:00:00Z</dcterms:created>
  <dcterms:modified xsi:type="dcterms:W3CDTF">2022-09-09T22:08:59Z</dcterms:modified>
  <dc:identifier>DADurESpNu8</dc:identifier>
</cp:coreProperties>
</file>

<file path=docProps/thumbnail.jpeg>
</file>